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83" r:id="rId6"/>
    <p:sldId id="260" r:id="rId7"/>
    <p:sldId id="284" r:id="rId8"/>
    <p:sldId id="261" r:id="rId9"/>
    <p:sldId id="285" r:id="rId10"/>
    <p:sldId id="271" r:id="rId11"/>
    <p:sldId id="286" r:id="rId12"/>
    <p:sldId id="287" r:id="rId13"/>
    <p:sldId id="288" r:id="rId14"/>
    <p:sldId id="289" r:id="rId15"/>
    <p:sldId id="290" r:id="rId16"/>
    <p:sldId id="273" r:id="rId17"/>
    <p:sldId id="291" r:id="rId18"/>
    <p:sldId id="292" r:id="rId19"/>
    <p:sldId id="293" r:id="rId20"/>
    <p:sldId id="294" r:id="rId21"/>
    <p:sldId id="295" r:id="rId22"/>
    <p:sldId id="262" r:id="rId23"/>
    <p:sldId id="296" r:id="rId24"/>
    <p:sldId id="297" r:id="rId25"/>
    <p:sldId id="263" r:id="rId26"/>
    <p:sldId id="264" r:id="rId27"/>
    <p:sldId id="266" r:id="rId28"/>
    <p:sldId id="298" r:id="rId29"/>
    <p:sldId id="268" r:id="rId30"/>
    <p:sldId id="269" r:id="rId31"/>
    <p:sldId id="299" r:id="rId32"/>
    <p:sldId id="300" r:id="rId33"/>
    <p:sldId id="301" r:id="rId34"/>
    <p:sldId id="303" r:id="rId35"/>
    <p:sldId id="302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2676BA"/>
    <a:srgbClr val="AE0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5593" autoAdjust="0"/>
  </p:normalViewPr>
  <p:slideViewPr>
    <p:cSldViewPr snapToGrid="0">
      <p:cViewPr varScale="1">
        <p:scale>
          <a:sx n="44" d="100"/>
          <a:sy n="44" d="100"/>
        </p:scale>
        <p:origin x="148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30B0F-9734-43D6-8DF2-E694EF7968E6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5B389-A034-4FA8-ABC4-BCDEA790E0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017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54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2713828397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98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6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72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792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53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aaa</a:t>
            </a:r>
            <a:endParaRPr lang="en-US" altLang="zh-CN" dirty="0"/>
          </a:p>
          <a:p>
            <a:r>
              <a:rPr lang="en-US" altLang="zh-CN" dirty="0"/>
              <a:t>9876543210</a:t>
            </a:r>
          </a:p>
          <a:p>
            <a:r>
              <a:rPr lang="en-US" altLang="zh-CN" dirty="0"/>
              <a:t>123456</a:t>
            </a:r>
          </a:p>
          <a:p>
            <a:r>
              <a:rPr lang="en-US" altLang="zh-CN" dirty="0"/>
              <a:t>A2C765</a:t>
            </a:r>
          </a:p>
          <a:p>
            <a:endParaRPr lang="en-US" altLang="zh-CN" dirty="0"/>
          </a:p>
          <a:p>
            <a:r>
              <a:rPr lang="en-US" altLang="zh-CN" dirty="0" err="1"/>
              <a:t>xbqaeu</a:t>
            </a:r>
            <a:endParaRPr lang="en-US" altLang="zh-CN" dirty="0"/>
          </a:p>
          <a:p>
            <a:r>
              <a:rPr lang="en-US" altLang="zh-CN" dirty="0"/>
              <a:t>1629806729</a:t>
            </a:r>
            <a:endParaRPr lang="zh-CN" altLang="en-US" dirty="0"/>
          </a:p>
          <a:p>
            <a:r>
              <a:rPr lang="en-US" altLang="zh-CN" dirty="0"/>
              <a:t>210991</a:t>
            </a:r>
          </a:p>
          <a:p>
            <a:r>
              <a:rPr lang="en-US" altLang="zh-CN" dirty="0"/>
              <a:t>C3F774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38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uccessful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C3F774 1629806729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C3B444 1304926099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Not enough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C3E766  4181491037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03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uccessful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C3F774 1629806729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C3B444 1304926099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Not enough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C3E766  4181491037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5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2713828397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5B389-A034-4FA8-ABC4-BCDEA790E06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41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DDECC-104C-42E3-859B-DFF517413512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8D31-9A7F-4C65-A4AE-58D64E324574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545F-3FB0-43AF-8E1B-2F4B8FCBED0B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EE91-E886-4F0C-A5EC-17BB7E6AF38D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1915-AE72-424C-8E52-5CD05093453A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766A-8A73-4B9A-BF18-463DBB5ED2E2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7C79-3D09-46DA-8D7F-36A793FD9663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CAD9F-5540-4008-BA8B-D10007AAB3EE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E499-B1EB-43DA-8488-9CE0F63CB421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6FF5-C154-4865-A70A-643F4D0BBA77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811E-3077-454A-BFC9-813B5932EA3A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alphaModFix amt="3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63115-E138-4D06-A532-BCD21C03E193}" type="datetime1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ebfbe1ee6ccdb8d794c7eff1cc2374d3"/>
          <p:cNvPicPr>
            <a:picLocks noChangeAspect="1"/>
          </p:cNvPicPr>
          <p:nvPr/>
        </p:nvPicPr>
        <p:blipFill>
          <a:blip r:embed="rId3"/>
          <a:srcRect l="9848" t="21723" r="10985" b="12377"/>
          <a:stretch>
            <a:fillRect/>
          </a:stretch>
        </p:blipFill>
        <p:spPr>
          <a:xfrm>
            <a:off x="3999865" y="2112010"/>
            <a:ext cx="7962900" cy="49701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9235" y="228124"/>
            <a:ext cx="610985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Q</a:t>
            </a:r>
            <a:r>
              <a:rPr lang="en-US" altLang="zh-CN" sz="40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UERY </a:t>
            </a:r>
            <a:r>
              <a:rPr lang="en-US" altLang="zh-CN" sz="72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T</a:t>
            </a:r>
            <a:r>
              <a:rPr lang="en-US" altLang="zh-CN" sz="40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RAFFIC </a:t>
            </a:r>
            <a:r>
              <a:rPr lang="en-US" altLang="zh-CN" sz="60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V</a:t>
            </a:r>
            <a:r>
              <a:rPr lang="en-US" altLang="zh-CN" sz="40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IOLATIONS </a:t>
            </a:r>
            <a:r>
              <a:rPr lang="en-US" altLang="zh-CN" sz="54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D</a:t>
            </a:r>
            <a:r>
              <a:rPr lang="en-US" altLang="zh-CN" sz="40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ATABASE </a:t>
            </a:r>
            <a:r>
              <a:rPr lang="en-US" altLang="zh-CN" sz="54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S</a:t>
            </a:r>
            <a:r>
              <a:rPr lang="en-US" altLang="zh-CN" sz="4000" dirty="0">
                <a:solidFill>
                  <a:srgbClr val="AE021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</a:rPr>
              <a:t>YSTEM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0" y="5657671"/>
            <a:ext cx="425259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  <a:sym typeface="宋体" panose="02010600030101010101" pitchFamily="2" charset="-122"/>
              </a:rPr>
              <a:t>徐铂凯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  <a:sym typeface="宋体" panose="02010600030101010101" pitchFamily="2" charset="-122"/>
              </a:rPr>
              <a:t>MICHAEL 1730014072 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  <a:sym typeface="宋体" panose="02010600030101010101" pitchFamily="2" charset="-122"/>
              </a:rPr>
              <a:t>李欣岳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  <a:sym typeface="宋体" panose="02010600030101010101" pitchFamily="2" charset="-122"/>
              </a:rPr>
              <a:t>ERIKA 1730026048 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  <a:sym typeface="宋体" panose="02010600030101010101" pitchFamily="2" charset="-122"/>
              </a:rPr>
              <a:t>林彦志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  <a:sym typeface="宋体" panose="02010600030101010101" pitchFamily="2" charset="-122"/>
              </a:rPr>
              <a:t>LARRY 1730026065 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华康海报体W12(P)" panose="040B0C00000000000000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6d6b71c85bfc4ff710bfae0b1c2062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2011680" y="2066925"/>
            <a:ext cx="2622550" cy="2622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40480" y="3013710"/>
            <a:ext cx="5892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Home page</a:t>
            </a:r>
            <a:endParaRPr lang="en-US" altLang="zh-CN" sz="32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182beef37c80478deb7548de1a991fb"/>
          <p:cNvPicPr>
            <a:picLocks noChangeAspect="1"/>
          </p:cNvPicPr>
          <p:nvPr/>
        </p:nvPicPr>
        <p:blipFill>
          <a:blip r:embed="rId2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21285"/>
            <a:ext cx="1113155" cy="1113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Home page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3E68B3-5C42-4566-9A8E-69E7A5808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8561" y="0"/>
            <a:ext cx="13532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4355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182beef37c80478deb7548de1a991fb"/>
          <p:cNvPicPr>
            <a:picLocks noChangeAspect="1"/>
          </p:cNvPicPr>
          <p:nvPr/>
        </p:nvPicPr>
        <p:blipFill>
          <a:blip r:embed="rId2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21285"/>
            <a:ext cx="1113155" cy="1113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Home page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9AE723-78C9-4300-8644-4894A02E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734"/>
            <a:ext cx="12192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8091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182beef37c80478deb7548de1a991fb"/>
          <p:cNvPicPr>
            <a:picLocks noChangeAspect="1"/>
          </p:cNvPicPr>
          <p:nvPr/>
        </p:nvPicPr>
        <p:blipFill>
          <a:blip r:embed="rId2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21285"/>
            <a:ext cx="1113155" cy="1113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Home page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E140C4-90B6-4D11-BBB1-70DD0489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4440"/>
            <a:ext cx="12192000" cy="46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541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182beef37c80478deb7548de1a991fb"/>
          <p:cNvPicPr>
            <a:picLocks noChangeAspect="1"/>
          </p:cNvPicPr>
          <p:nvPr/>
        </p:nvPicPr>
        <p:blipFill>
          <a:blip r:embed="rId2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21285"/>
            <a:ext cx="1113155" cy="1113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Home page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562DC01-8F78-4667-AAF9-522AA246B8EA}"/>
              </a:ext>
            </a:extLst>
          </p:cNvPr>
          <p:cNvSpPr/>
          <p:nvPr/>
        </p:nvSpPr>
        <p:spPr>
          <a:xfrm>
            <a:off x="378409" y="1041935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average number of violations per vehicle </a:t>
            </a:r>
          </a:p>
          <a:p>
            <a:r>
              <a:rPr lang="zh-CN" altLang="en-US" dirty="0"/>
              <a:t>SELECT AVG(number) </a:t>
            </a:r>
          </a:p>
          <a:p>
            <a:r>
              <a:rPr lang="zh-CN" altLang="en-US" dirty="0"/>
              <a:t>FROM (SELECT COUNT(recordID) AS number </a:t>
            </a:r>
          </a:p>
          <a:p>
            <a:r>
              <a:rPr lang="zh-CN" altLang="en-US" dirty="0"/>
              <a:t>FROM Crime </a:t>
            </a:r>
          </a:p>
          <a:p>
            <a:r>
              <a:rPr lang="zh-CN" altLang="en-US" dirty="0"/>
              <a:t>GROUP BY LicensePlateNumber) AS N 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road that most likely to produce irregular driving behavior </a:t>
            </a:r>
          </a:p>
          <a:p>
            <a:r>
              <a:rPr lang="zh-CN" altLang="en-US" dirty="0"/>
              <a:t>SELECT location </a:t>
            </a:r>
          </a:p>
          <a:p>
            <a:r>
              <a:rPr lang="zh-CN" altLang="en-US" dirty="0"/>
              <a:t>FROM Camera </a:t>
            </a:r>
          </a:p>
          <a:p>
            <a:r>
              <a:rPr lang="zh-CN" altLang="en-US" dirty="0"/>
              <a:t>WHERE Camera.CameraID IN( </a:t>
            </a:r>
          </a:p>
          <a:p>
            <a:r>
              <a:rPr lang="zh-CN" altLang="en-US" dirty="0"/>
              <a:t> (SELECT CameraID </a:t>
            </a:r>
          </a:p>
          <a:p>
            <a:r>
              <a:rPr lang="zh-CN" altLang="en-US" dirty="0"/>
              <a:t>FROM Shoot </a:t>
            </a:r>
          </a:p>
          <a:p>
            <a:r>
              <a:rPr lang="zh-CN" altLang="en-US" dirty="0"/>
              <a:t>GROUP BY(CameraID) </a:t>
            </a:r>
          </a:p>
          <a:p>
            <a:r>
              <a:rPr lang="zh-CN" altLang="en-US" dirty="0"/>
              <a:t> HAVING COUNT(recordID)=( </a:t>
            </a:r>
          </a:p>
          <a:p>
            <a:r>
              <a:rPr lang="zh-CN" altLang="en-US" dirty="0"/>
              <a:t> SELECT MAX(number) </a:t>
            </a:r>
          </a:p>
          <a:p>
            <a:r>
              <a:rPr lang="zh-CN" altLang="en-US" dirty="0"/>
              <a:t> FROM ( </a:t>
            </a:r>
          </a:p>
          <a:p>
            <a:r>
              <a:rPr lang="zh-CN" altLang="en-US" dirty="0"/>
              <a:t>SELECT CameraID,count(recordID) AS number </a:t>
            </a:r>
          </a:p>
          <a:p>
            <a:r>
              <a:rPr lang="zh-CN" altLang="en-US" dirty="0"/>
              <a:t> FROM Shoot </a:t>
            </a:r>
          </a:p>
          <a:p>
            <a:r>
              <a:rPr lang="zh-CN" altLang="en-US" dirty="0"/>
              <a:t> GROUP BY(CameraID))AS N1)))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DEDF5D-F9DD-4D30-9D64-6C8A32077F77}"/>
              </a:ext>
            </a:extLst>
          </p:cNvPr>
          <p:cNvSpPr/>
          <p:nvPr/>
        </p:nvSpPr>
        <p:spPr>
          <a:xfrm>
            <a:off x="6166584" y="1234440"/>
            <a:ext cx="6096000" cy="4924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maximum fine of irregular driving behavior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SELECT MAX(fine) </a:t>
            </a:r>
          </a:p>
          <a:p>
            <a:r>
              <a:rPr lang="zh-CN" altLang="en-US" dirty="0"/>
              <a:t>FROM ROVD 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average points of the users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SELECT AVG(points) </a:t>
            </a:r>
          </a:p>
          <a:p>
            <a:r>
              <a:rPr lang="zh-CN" altLang="en-US" dirty="0"/>
              <a:t>FROM Users 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number of people with points greater than 8 </a:t>
            </a:r>
          </a:p>
          <a:p>
            <a:r>
              <a:rPr lang="zh-CN" altLang="en-US" dirty="0"/>
              <a:t>SELECT COUNT(userID)  </a:t>
            </a:r>
          </a:p>
          <a:p>
            <a:r>
              <a:rPr lang="zh-CN" altLang="en-US" dirty="0"/>
              <a:t>FROM Users  </a:t>
            </a:r>
          </a:p>
          <a:p>
            <a:r>
              <a:rPr lang="zh-CN" altLang="en-US" dirty="0"/>
              <a:t>WHERE points&gt;8 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number of people with points lower than 4 </a:t>
            </a:r>
          </a:p>
          <a:p>
            <a:r>
              <a:rPr lang="zh-CN" altLang="en-US" dirty="0"/>
              <a:t>SELECT COUNT(userID)</a:t>
            </a:r>
            <a:endParaRPr lang="en-US" altLang="zh-CN" dirty="0"/>
          </a:p>
          <a:p>
            <a:r>
              <a:rPr lang="en-US" altLang="zh-CN" dirty="0"/>
              <a:t>FROM Users  </a:t>
            </a:r>
          </a:p>
          <a:p>
            <a:r>
              <a:rPr lang="en-US" altLang="zh-CN" dirty="0"/>
              <a:t>WHERE points&lt;4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2108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182beef37c80478deb7548de1a991fb"/>
          <p:cNvPicPr>
            <a:picLocks noChangeAspect="1"/>
          </p:cNvPicPr>
          <p:nvPr/>
        </p:nvPicPr>
        <p:blipFill>
          <a:blip r:embed="rId2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21285"/>
            <a:ext cx="1113155" cy="1113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Home page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29FF92-D128-47B8-846D-A9374B89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285"/>
            <a:ext cx="12192000" cy="613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5154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6d6b71c85bfc4ff710bfae0b1c2062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1034626" y="2117724"/>
            <a:ext cx="2622550" cy="2622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33284" y="3013500"/>
            <a:ext cx="732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Registration &amp; query </a:t>
            </a:r>
            <a:endParaRPr lang="zh-CN" altLang="zh-CN" sz="48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2"/>
            <a:ext cx="10515600" cy="4351338"/>
          </a:xfrm>
        </p:spPr>
        <p:txBody>
          <a:bodyPr/>
          <a:lstStyle/>
          <a:p>
            <a:r>
              <a:rPr lang="en-US" dirty="0"/>
              <a:t>When a new user wants to use our database system, he or she must register first.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7738"/>
            <a:ext cx="7602862" cy="3504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1062" y="2307738"/>
            <a:ext cx="378821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new user should </a:t>
            </a:r>
          </a:p>
          <a:p>
            <a:r>
              <a:rPr lang="en-US" sz="2800" dirty="0"/>
              <a:t>input their name, </a:t>
            </a:r>
          </a:p>
          <a:p>
            <a:r>
              <a:rPr lang="en-US" sz="2800" dirty="0"/>
              <a:t>Identified ID, account ID,</a:t>
            </a:r>
          </a:p>
          <a:p>
            <a:r>
              <a:rPr lang="en-US" sz="2800" dirty="0"/>
              <a:t>license plate </a:t>
            </a:r>
          </a:p>
          <a:p>
            <a:r>
              <a:rPr lang="en-US" sz="2800" dirty="0"/>
              <a:t>Number and choose the </a:t>
            </a:r>
          </a:p>
          <a:p>
            <a:r>
              <a:rPr lang="en-US" sz="2800" dirty="0"/>
              <a:t>car type.</a:t>
            </a:r>
          </a:p>
        </p:txBody>
      </p:sp>
      <p:pic>
        <p:nvPicPr>
          <p:cNvPr id="6" name="图片 5" descr="d182beef37c80478deb7548de1a991fb">
            <a:extLst>
              <a:ext uri="{FF2B5EF4-FFF2-40B4-BE49-F238E27FC236}">
                <a16:creationId xmlns:a16="http://schemas.microsoft.com/office/drawing/2014/main" id="{E8BCEADB-F454-48CC-8475-374E77EA71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21285"/>
            <a:ext cx="1113155" cy="11131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458FA7-FC73-4359-B8F1-30972F18E955}"/>
              </a:ext>
            </a:extLst>
          </p:cNvPr>
          <p:cNvSpPr txBox="1"/>
          <p:nvPr/>
        </p:nvSpPr>
        <p:spPr>
          <a:xfrm>
            <a:off x="1397000" y="386080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23330520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INSERT INTO Car (</a:t>
            </a:r>
            <a:r>
              <a:rPr lang="en-US" sz="2000" dirty="0" err="1"/>
              <a:t>LicensePlateNumber,Type</a:t>
            </a:r>
            <a:r>
              <a:rPr lang="en-US" sz="2000" dirty="0"/>
              <a:t>) </a:t>
            </a:r>
          </a:p>
          <a:p>
            <a:pPr marL="0" indent="0" algn="ctr">
              <a:buNone/>
            </a:pPr>
            <a:r>
              <a:rPr lang="en-US" sz="2000" dirty="0"/>
              <a:t>VALUES ('$</a:t>
            </a:r>
            <a:r>
              <a:rPr lang="en-US" sz="2000" dirty="0" err="1"/>
              <a:t>plateNum</a:t>
            </a:r>
            <a:r>
              <a:rPr lang="en-US" sz="2000" dirty="0"/>
              <a:t>','$</a:t>
            </a:r>
            <a:r>
              <a:rPr lang="en-US" sz="2000" dirty="0" err="1"/>
              <a:t>carType</a:t>
            </a:r>
            <a:r>
              <a:rPr lang="en-US" sz="2000" dirty="0"/>
              <a:t>');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1800" dirty="0"/>
              <a:t>INSERT INTO Own (</a:t>
            </a:r>
            <a:r>
              <a:rPr lang="en-US" sz="1800" dirty="0" err="1"/>
              <a:t>LicensePlateNumber,type,userID</a:t>
            </a:r>
            <a:r>
              <a:rPr lang="en-US" sz="1800" dirty="0"/>
              <a:t>) </a:t>
            </a:r>
          </a:p>
          <a:p>
            <a:pPr marL="0" indent="0" algn="ctr">
              <a:buNone/>
            </a:pPr>
            <a:r>
              <a:rPr lang="en-US" sz="1800" dirty="0"/>
              <a:t>VALUES ('$</a:t>
            </a:r>
            <a:r>
              <a:rPr lang="en-US" sz="1800" dirty="0" err="1"/>
              <a:t>plateNum</a:t>
            </a:r>
            <a:r>
              <a:rPr lang="en-US" sz="1800" dirty="0"/>
              <a:t>','$</a:t>
            </a:r>
            <a:r>
              <a:rPr lang="en-US" sz="1800" dirty="0" err="1"/>
              <a:t>carType</a:t>
            </a:r>
            <a:r>
              <a:rPr lang="en-US" sz="1800" dirty="0"/>
              <a:t>','$</a:t>
            </a:r>
            <a:r>
              <a:rPr lang="en-US" sz="1800" dirty="0" err="1"/>
              <a:t>userID</a:t>
            </a:r>
            <a:r>
              <a:rPr lang="en-US" sz="1800" dirty="0"/>
              <a:t>');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INSERT INTO Account (</a:t>
            </a:r>
            <a:r>
              <a:rPr lang="en-US" sz="1800" dirty="0" err="1"/>
              <a:t>accountID,amount</a:t>
            </a:r>
            <a:r>
              <a:rPr lang="en-US" sz="1800" dirty="0"/>
              <a:t>) </a:t>
            </a:r>
          </a:p>
          <a:p>
            <a:pPr marL="0" indent="0" algn="ctr">
              <a:buNone/>
            </a:pPr>
            <a:r>
              <a:rPr lang="en-US" sz="1800" dirty="0"/>
              <a:t>VALUES ('$accountID',0);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/>
              <a:t>INSERT INTO Have (</a:t>
            </a:r>
            <a:r>
              <a:rPr lang="en-US" sz="1800" dirty="0" err="1"/>
              <a:t>accountID,userID</a:t>
            </a:r>
            <a:r>
              <a:rPr lang="en-US" sz="1800" dirty="0"/>
              <a:t>)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/>
              <a:t>VALUES ('$</a:t>
            </a:r>
            <a:r>
              <a:rPr lang="en-US" sz="1800" dirty="0" err="1"/>
              <a:t>accountID</a:t>
            </a:r>
            <a:r>
              <a:rPr lang="en-US" sz="1800" dirty="0"/>
              <a:t>','$</a:t>
            </a:r>
            <a:r>
              <a:rPr lang="en-US" sz="1800" dirty="0" err="1"/>
              <a:t>userID</a:t>
            </a:r>
            <a:r>
              <a:rPr lang="en-US" sz="1800" dirty="0"/>
              <a:t>');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5" name="图片 4" descr="d182beef37c80478deb7548de1a991fb">
            <a:extLst>
              <a:ext uri="{FF2B5EF4-FFF2-40B4-BE49-F238E27FC236}">
                <a16:creationId xmlns:a16="http://schemas.microsoft.com/office/drawing/2014/main" id="{AFE1C984-5F79-4526-8D08-E260E42B9B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58008"/>
            <a:ext cx="1113155" cy="11131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244815-918A-4DBF-A2E2-EE229F6D4E93}"/>
              </a:ext>
            </a:extLst>
          </p:cNvPr>
          <p:cNvSpPr txBox="1"/>
          <p:nvPr/>
        </p:nvSpPr>
        <p:spPr>
          <a:xfrm>
            <a:off x="1397000" y="422803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SQL For Registration</a:t>
            </a:r>
          </a:p>
        </p:txBody>
      </p:sp>
    </p:spTree>
    <p:extLst>
      <p:ext uri="{BB962C8B-B14F-4D97-AF65-F5344CB8AC3E}">
        <p14:creationId xmlns:p14="http://schemas.microsoft.com/office/powerpoint/2010/main" val="234243728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addition, in order to avoid multiple registration</a:t>
            </a:r>
            <a:r>
              <a:rPr lang="en-US" altLang="zh-CN" dirty="0"/>
              <a:t>s</a:t>
            </a:r>
            <a:r>
              <a:rPr lang="en-US" dirty="0"/>
              <a:t> as well as inputting the incorrect format, we add some protection mechanisms in our system.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6238"/>
            <a:ext cx="3521065" cy="1690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65" y="3156238"/>
            <a:ext cx="3562352" cy="1690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12035" y="2861189"/>
            <a:ext cx="40837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from Users </a:t>
            </a:r>
          </a:p>
          <a:p>
            <a:r>
              <a:rPr lang="en-US" dirty="0"/>
              <a:t>where </a:t>
            </a:r>
            <a:r>
              <a:rPr lang="en-US" dirty="0" err="1"/>
              <a:t>userID</a:t>
            </a:r>
            <a:r>
              <a:rPr lang="en-US" dirty="0"/>
              <a:t> = '$</a:t>
            </a:r>
            <a:r>
              <a:rPr lang="en-US" dirty="0" err="1"/>
              <a:t>userID</a:t>
            </a:r>
            <a:r>
              <a:rPr lang="en-US" dirty="0"/>
              <a:t>‘</a:t>
            </a:r>
          </a:p>
          <a:p>
            <a:endParaRPr lang="en-US" dirty="0"/>
          </a:p>
          <a:p>
            <a:r>
              <a:rPr lang="en-US" dirty="0"/>
              <a:t>select * </a:t>
            </a:r>
          </a:p>
          <a:p>
            <a:r>
              <a:rPr lang="en-US" dirty="0"/>
              <a:t>from Account </a:t>
            </a:r>
          </a:p>
          <a:p>
            <a:r>
              <a:rPr lang="en-US" dirty="0"/>
              <a:t>where </a:t>
            </a:r>
            <a:r>
              <a:rPr lang="en-US" dirty="0" err="1"/>
              <a:t>accountID</a:t>
            </a:r>
            <a:r>
              <a:rPr lang="en-US" dirty="0"/>
              <a:t> = '$</a:t>
            </a:r>
            <a:r>
              <a:rPr lang="en-US" dirty="0" err="1"/>
              <a:t>accountID</a:t>
            </a:r>
            <a:r>
              <a:rPr lang="en-US" dirty="0"/>
              <a:t>‘</a:t>
            </a:r>
          </a:p>
          <a:p>
            <a:endParaRPr lang="en-US" dirty="0"/>
          </a:p>
          <a:p>
            <a:r>
              <a:rPr lang="en-US" dirty="0"/>
              <a:t>select * </a:t>
            </a:r>
          </a:p>
          <a:p>
            <a:r>
              <a:rPr lang="en-US" dirty="0"/>
              <a:t>from Car </a:t>
            </a:r>
          </a:p>
          <a:p>
            <a:r>
              <a:rPr lang="en-US" dirty="0"/>
              <a:t>where </a:t>
            </a:r>
            <a:r>
              <a:rPr lang="en-US" dirty="0" err="1"/>
              <a:t>LicensePlateNumber</a:t>
            </a:r>
            <a:r>
              <a:rPr lang="en-US" dirty="0"/>
              <a:t> = '$</a:t>
            </a:r>
            <a:r>
              <a:rPr lang="en-US" dirty="0" err="1"/>
              <a:t>plateNum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31" y="5129517"/>
            <a:ext cx="6910468" cy="916479"/>
          </a:xfrm>
          <a:prstGeom prst="rect">
            <a:avLst/>
          </a:prstGeom>
        </p:spPr>
      </p:pic>
      <p:pic>
        <p:nvPicPr>
          <p:cNvPr id="10" name="图片 9" descr="d182beef37c80478deb7548de1a991fb">
            <a:extLst>
              <a:ext uri="{FF2B5EF4-FFF2-40B4-BE49-F238E27FC236}">
                <a16:creationId xmlns:a16="http://schemas.microsoft.com/office/drawing/2014/main" id="{2A9C5C9F-CBB4-4E71-BCAD-5C8FB92333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58008"/>
            <a:ext cx="1113155" cy="11131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4115B22-830C-4971-9B3A-5C0C3B1CC694}"/>
              </a:ext>
            </a:extLst>
          </p:cNvPr>
          <p:cNvSpPr txBox="1"/>
          <p:nvPr/>
        </p:nvSpPr>
        <p:spPr>
          <a:xfrm>
            <a:off x="1397000" y="422803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SQL For Registration</a:t>
            </a:r>
          </a:p>
        </p:txBody>
      </p:sp>
    </p:spTree>
    <p:extLst>
      <p:ext uri="{BB962C8B-B14F-4D97-AF65-F5344CB8AC3E}">
        <p14:creationId xmlns:p14="http://schemas.microsoft.com/office/powerpoint/2010/main" val="96826717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1311" y="519430"/>
            <a:ext cx="2467342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262626"/>
                </a:solidFill>
                <a:latin typeface="Times New Roman" panose="02020603050405020304" pitchFamily="18" charset="0"/>
                <a:ea typeface="华康海报体W12(P)" panose="040B0C00000000000000" charset="-122"/>
                <a:cs typeface="Times New Roman" panose="02020603050405020304" pitchFamily="18" charset="0"/>
                <a:sym typeface="+mn-ea"/>
              </a:rPr>
              <a:t>CONTENT</a:t>
            </a:r>
          </a:p>
        </p:txBody>
      </p:sp>
      <p:pic>
        <p:nvPicPr>
          <p:cNvPr id="4" name="图片 3" descr="c76d6b71c85bfc4ff710bfae0b1c2062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162560" y="1624965"/>
            <a:ext cx="1078230" cy="10782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40790" y="1902460"/>
            <a:ext cx="3380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Introduction</a:t>
            </a:r>
            <a:endParaRPr lang="zh-CN" sz="28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  <p:pic>
        <p:nvPicPr>
          <p:cNvPr id="6" name="图片 5" descr="c76d6b71c85bfc4ff710bfae0b1c2062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6390813" y="1624330"/>
            <a:ext cx="1078230" cy="1078230"/>
          </a:xfrm>
          <a:prstGeom prst="rect">
            <a:avLst/>
          </a:prstGeom>
        </p:spPr>
      </p:pic>
      <p:pic>
        <p:nvPicPr>
          <p:cNvPr id="9" name="图片 8" descr="c76d6b71c85bfc4ff710bfae0b1c2062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162560" y="3161129"/>
            <a:ext cx="1078230" cy="10782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40790" y="3516223"/>
            <a:ext cx="528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Registration &amp; query </a:t>
            </a:r>
            <a:endParaRPr lang="zh-CN" sz="28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  <p:pic>
        <p:nvPicPr>
          <p:cNvPr id="11" name="图片 10" descr="c76d6b71c85bfc4ff710bfae0b1c2062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6390813" y="3161129"/>
            <a:ext cx="1078230" cy="10782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30142" y="3516223"/>
            <a:ext cx="454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Manage &amp; recharge</a:t>
            </a:r>
            <a:endParaRPr lang="zh-CN" sz="28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  <p:pic>
        <p:nvPicPr>
          <p:cNvPr id="13" name="图片 12" descr="c76d6b71c85bfc4ff710bfae0b1c2062">
            <a:extLst>
              <a:ext uri="{FF2B5EF4-FFF2-40B4-BE49-F238E27FC236}">
                <a16:creationId xmlns:a16="http://schemas.microsoft.com/office/drawing/2014/main" id="{5BC6813D-4CC8-4976-AE00-5987646654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162560" y="4853107"/>
            <a:ext cx="1078230" cy="107823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6FD8A67-1087-4E8F-ADAF-635A0A2F68ED}"/>
              </a:ext>
            </a:extLst>
          </p:cNvPr>
          <p:cNvSpPr txBox="1"/>
          <p:nvPr/>
        </p:nvSpPr>
        <p:spPr>
          <a:xfrm>
            <a:off x="1419110" y="5116896"/>
            <a:ext cx="3380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Conclusion</a:t>
            </a:r>
            <a:endParaRPr lang="zh-CN" sz="28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2993A7-0EDA-4314-AA49-D24D23884A37}"/>
              </a:ext>
            </a:extLst>
          </p:cNvPr>
          <p:cNvSpPr txBox="1"/>
          <p:nvPr/>
        </p:nvSpPr>
        <p:spPr>
          <a:xfrm>
            <a:off x="8212628" y="1902460"/>
            <a:ext cx="3380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Home Page</a:t>
            </a:r>
            <a:endParaRPr lang="zh-CN" sz="28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  <p:pic>
        <p:nvPicPr>
          <p:cNvPr id="20" name="图片 19" descr="35524d0e6ef783f409d8eb6285dcf555">
            <a:extLst>
              <a:ext uri="{FF2B5EF4-FFF2-40B4-BE49-F238E27FC236}">
                <a16:creationId xmlns:a16="http://schemas.microsoft.com/office/drawing/2014/main" id="{A765A6A2-C6E2-44F5-8E0B-C0186CB1C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3" t="21879" b="67978"/>
          <a:stretch/>
        </p:blipFill>
        <p:spPr>
          <a:xfrm>
            <a:off x="6219870" y="4821024"/>
            <a:ext cx="5284701" cy="10202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0672"/>
          </a:xfrm>
        </p:spPr>
        <p:txBody>
          <a:bodyPr/>
          <a:lstStyle/>
          <a:p>
            <a:r>
              <a:rPr lang="en-US" dirty="0"/>
              <a:t>Also, we can check whether a car has some irregular record by inputting your name and </a:t>
            </a:r>
            <a:r>
              <a:rPr lang="en-US" dirty="0" err="1"/>
              <a:t>userID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8" y="2884262"/>
            <a:ext cx="6477000" cy="3292701"/>
          </a:xfrm>
          <a:prstGeom prst="rect">
            <a:avLst/>
          </a:prstGeom>
        </p:spPr>
      </p:pic>
      <p:pic>
        <p:nvPicPr>
          <p:cNvPr id="5" name="图片 4" descr="d182beef37c80478deb7548de1a991fb">
            <a:extLst>
              <a:ext uri="{FF2B5EF4-FFF2-40B4-BE49-F238E27FC236}">
                <a16:creationId xmlns:a16="http://schemas.microsoft.com/office/drawing/2014/main" id="{B3C497C2-C4DD-4E95-BC5D-9E1E2540A5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309245" y="123854"/>
            <a:ext cx="1113155" cy="11131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87560C-88DD-4CE3-A972-D0A7769CE086}"/>
              </a:ext>
            </a:extLst>
          </p:cNvPr>
          <p:cNvSpPr txBox="1"/>
          <p:nvPr/>
        </p:nvSpPr>
        <p:spPr>
          <a:xfrm>
            <a:off x="1422400" y="388649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Query</a:t>
            </a:r>
            <a:endParaRPr lang="en-US" altLang="zh-CN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14767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1663"/>
            <a:ext cx="6938620" cy="4351338"/>
          </a:xfrm>
        </p:spPr>
      </p:pic>
      <p:cxnSp>
        <p:nvCxnSpPr>
          <p:cNvPr id="9" name="Straight Connector 8"/>
          <p:cNvCxnSpPr/>
          <p:nvPr/>
        </p:nvCxnSpPr>
        <p:spPr>
          <a:xfrm flipV="1">
            <a:off x="6374423" y="2848708"/>
            <a:ext cx="545123" cy="87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flipV="1">
            <a:off x="6664569" y="1582615"/>
            <a:ext cx="3200400" cy="11869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62746" y="1582615"/>
            <a:ext cx="2646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getting the result, you can click here to find the details about your record based on the Record code</a:t>
            </a:r>
          </a:p>
        </p:txBody>
      </p:sp>
      <p:pic>
        <p:nvPicPr>
          <p:cNvPr id="7" name="图片 6" descr="d182beef37c80478deb7548de1a991fb">
            <a:extLst>
              <a:ext uri="{FF2B5EF4-FFF2-40B4-BE49-F238E27FC236}">
                <a16:creationId xmlns:a16="http://schemas.microsoft.com/office/drawing/2014/main" id="{C3278BD0-9FC9-4F30-8F8B-79A15F9266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309245" y="123854"/>
            <a:ext cx="1113155" cy="11131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A8DFDF-9359-4217-8284-114241776DDD}"/>
              </a:ext>
            </a:extLst>
          </p:cNvPr>
          <p:cNvSpPr txBox="1"/>
          <p:nvPr/>
        </p:nvSpPr>
        <p:spPr>
          <a:xfrm>
            <a:off x="1422400" y="388649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Query</a:t>
            </a:r>
            <a:endParaRPr lang="en-US" altLang="zh-CN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31268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SELECT </a:t>
            </a:r>
            <a:r>
              <a:rPr lang="en-US" sz="2000" dirty="0" err="1"/>
              <a:t>userID</a:t>
            </a:r>
            <a:r>
              <a:rPr lang="en-US" sz="2000" dirty="0"/>
              <a:t>, date, location, </a:t>
            </a:r>
            <a:r>
              <a:rPr lang="en-US" sz="2000" dirty="0" err="1"/>
              <a:t>Record.Rcode</a:t>
            </a:r>
            <a:r>
              <a:rPr lang="en-US" sz="2000" dirty="0"/>
              <a:t>, </a:t>
            </a:r>
            <a:r>
              <a:rPr lang="en-US" sz="2000" dirty="0" err="1"/>
              <a:t>ROVD.fine</a:t>
            </a:r>
            <a:r>
              <a:rPr lang="en-US" sz="2000" dirty="0"/>
              <a:t>, </a:t>
            </a:r>
            <a:r>
              <a:rPr lang="en-US" sz="2000" dirty="0" err="1"/>
              <a:t>ROVD.penaltyPoint</a:t>
            </a:r>
            <a:r>
              <a:rPr lang="en-US" sz="2000" dirty="0"/>
              <a:t> </a:t>
            </a:r>
          </a:p>
          <a:p>
            <a:pPr marL="0" indent="0" algn="ctr">
              <a:buNone/>
            </a:pPr>
            <a:r>
              <a:rPr lang="en-US" sz="2000" dirty="0"/>
              <a:t>FROM Users natural join Own natural join Crime natural join Shoot </a:t>
            </a:r>
          </a:p>
          <a:p>
            <a:pPr marL="0" indent="0" algn="ctr">
              <a:buNone/>
            </a:pPr>
            <a:r>
              <a:rPr lang="en-US" sz="2000" dirty="0"/>
              <a:t>natural join Camera  natural join Record natural join ROVD</a:t>
            </a:r>
          </a:p>
          <a:p>
            <a:pPr marL="0" indent="0" algn="ctr">
              <a:buNone/>
            </a:pPr>
            <a:r>
              <a:rPr lang="en-US" sz="2000" dirty="0"/>
              <a:t>WHERE </a:t>
            </a:r>
            <a:r>
              <a:rPr lang="en-US" sz="2000" dirty="0" err="1"/>
              <a:t>userID</a:t>
            </a:r>
            <a:r>
              <a:rPr lang="en-US" sz="2000" dirty="0"/>
              <a:t> = '$</a:t>
            </a:r>
            <a:r>
              <a:rPr lang="en-US" sz="2000" dirty="0" err="1"/>
              <a:t>userID</a:t>
            </a:r>
            <a:r>
              <a:rPr lang="en-US" sz="2000" dirty="0"/>
              <a:t>' and </a:t>
            </a:r>
            <a:r>
              <a:rPr lang="en-US" sz="2000" dirty="0" err="1"/>
              <a:t>userName</a:t>
            </a:r>
            <a:r>
              <a:rPr lang="en-US" sz="2000" dirty="0"/>
              <a:t> = '$</a:t>
            </a:r>
            <a:r>
              <a:rPr lang="en-US" sz="2000" dirty="0" err="1"/>
              <a:t>nameValue</a:t>
            </a:r>
            <a:r>
              <a:rPr lang="en-US" sz="2000" dirty="0"/>
              <a:t>‘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SELECT </a:t>
            </a:r>
            <a:r>
              <a:rPr lang="en-US" sz="2000" dirty="0" err="1"/>
              <a:t>userID</a:t>
            </a:r>
            <a:r>
              <a:rPr lang="en-US" sz="2000" dirty="0"/>
              <a:t>, date, location, </a:t>
            </a:r>
            <a:r>
              <a:rPr lang="en-US" sz="2000" dirty="0" err="1"/>
              <a:t>Record.Rcode</a:t>
            </a:r>
            <a:r>
              <a:rPr lang="en-US" sz="2000" dirty="0"/>
              <a:t>, </a:t>
            </a:r>
            <a:r>
              <a:rPr lang="en-US" sz="2000" dirty="0" err="1"/>
              <a:t>ROUB.fine</a:t>
            </a:r>
            <a:r>
              <a:rPr lang="en-US" sz="2000" dirty="0"/>
              <a:t> </a:t>
            </a:r>
          </a:p>
          <a:p>
            <a:pPr marL="0" indent="0" algn="ctr">
              <a:buNone/>
            </a:pPr>
            <a:r>
              <a:rPr lang="en-US" sz="2000" dirty="0"/>
              <a:t>FROM Users natural join Own </a:t>
            </a:r>
          </a:p>
          <a:p>
            <a:pPr marL="0" indent="0" algn="ctr">
              <a:buNone/>
            </a:pPr>
            <a:r>
              <a:rPr lang="en-US" sz="2000" dirty="0"/>
              <a:t>natural join Crime natural join Shoot natural join Camera  </a:t>
            </a:r>
          </a:p>
          <a:p>
            <a:pPr marL="0" indent="0" algn="ctr">
              <a:buNone/>
            </a:pPr>
            <a:r>
              <a:rPr lang="en-US" sz="2000" dirty="0"/>
              <a:t>natural join Record natural join ROUB</a:t>
            </a:r>
          </a:p>
          <a:p>
            <a:pPr marL="0" indent="0" algn="ctr">
              <a:buNone/>
            </a:pPr>
            <a:r>
              <a:rPr lang="en-US" sz="2000" dirty="0"/>
              <a:t>where </a:t>
            </a:r>
            <a:r>
              <a:rPr lang="en-US" sz="2000" dirty="0" err="1"/>
              <a:t>userID</a:t>
            </a:r>
            <a:r>
              <a:rPr lang="en-US" sz="2000" dirty="0"/>
              <a:t> = '$</a:t>
            </a:r>
            <a:r>
              <a:rPr lang="en-US" sz="2000" dirty="0" err="1"/>
              <a:t>userID</a:t>
            </a:r>
            <a:r>
              <a:rPr lang="en-US" sz="2000" dirty="0"/>
              <a:t>' and </a:t>
            </a:r>
            <a:r>
              <a:rPr lang="en-US" sz="2000" dirty="0" err="1"/>
              <a:t>userName</a:t>
            </a:r>
            <a:r>
              <a:rPr lang="en-US" sz="2000" dirty="0"/>
              <a:t> = '$</a:t>
            </a:r>
            <a:r>
              <a:rPr lang="en-US" sz="2000" dirty="0" err="1"/>
              <a:t>nameValue</a:t>
            </a:r>
            <a:r>
              <a:rPr lang="en-US" sz="2000" dirty="0"/>
              <a:t>'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图片 3" descr="d182beef37c80478deb7548de1a991fb">
            <a:extLst>
              <a:ext uri="{FF2B5EF4-FFF2-40B4-BE49-F238E27FC236}">
                <a16:creationId xmlns:a16="http://schemas.microsoft.com/office/drawing/2014/main" id="{53D02952-73B3-408F-9235-2442BA08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309245" y="123854"/>
            <a:ext cx="1113155" cy="11131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01EE68-CE19-467A-942C-B0ACC177806B}"/>
              </a:ext>
            </a:extLst>
          </p:cNvPr>
          <p:cNvSpPr txBox="1"/>
          <p:nvPr/>
        </p:nvSpPr>
        <p:spPr>
          <a:xfrm>
            <a:off x="1422400" y="388649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SQL For Query</a:t>
            </a:r>
            <a:endParaRPr lang="en-US" altLang="zh-CN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  <p:pic>
        <p:nvPicPr>
          <p:cNvPr id="6" name="图片 5" descr="2121e58b9674a8f74cee6644debd437b">
            <a:extLst>
              <a:ext uri="{FF2B5EF4-FFF2-40B4-BE49-F238E27FC236}">
                <a16:creationId xmlns:a16="http://schemas.microsoft.com/office/drawing/2014/main" id="{B8BB0469-8807-493C-B143-9C78C63461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038" r="25081"/>
          <a:stretch>
            <a:fillRect/>
          </a:stretch>
        </p:blipFill>
        <p:spPr>
          <a:xfrm>
            <a:off x="-114300" y="3616960"/>
            <a:ext cx="2666365" cy="60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81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6d6b71c85bfc4ff710bfae0b1c2062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1034626" y="2117724"/>
            <a:ext cx="2622550" cy="2622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33284" y="3013500"/>
            <a:ext cx="732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Manage &amp; recharge</a:t>
            </a:r>
            <a:endParaRPr lang="zh-CN" altLang="zh-CN" sz="48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233714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2"/>
            <a:ext cx="10515600" cy="4351338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wo main functions:  querying and deleting records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93616" y="1902504"/>
            <a:ext cx="6075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Information needed: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</a:t>
            </a:r>
            <a:r>
              <a:rPr lang="en-US" sz="2800" dirty="0"/>
              <a:t>icense plate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Your ID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86C4F-D1AB-4F4C-937B-00206EBA6D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1049" y="2438568"/>
            <a:ext cx="5055416" cy="308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71CCC-E854-4D1C-B885-7E547C5880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93616" y="3375911"/>
            <a:ext cx="5577795" cy="32494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BAAE0A-E851-44F1-820A-A10BE67AF518}"/>
              </a:ext>
            </a:extLst>
          </p:cNvPr>
          <p:cNvCxnSpPr>
            <a:cxnSpLocks/>
          </p:cNvCxnSpPr>
          <p:nvPr/>
        </p:nvCxnSpPr>
        <p:spPr>
          <a:xfrm flipV="1">
            <a:off x="2414751" y="5542524"/>
            <a:ext cx="1" cy="45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A5D104-FC8B-42A5-B080-D367C81630F3}"/>
              </a:ext>
            </a:extLst>
          </p:cNvPr>
          <p:cNvCxnSpPr>
            <a:cxnSpLocks/>
          </p:cNvCxnSpPr>
          <p:nvPr/>
        </p:nvCxnSpPr>
        <p:spPr>
          <a:xfrm flipV="1">
            <a:off x="3889922" y="5543999"/>
            <a:ext cx="1" cy="45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83C5B3-3A60-441C-B73C-EE385B1B672C}"/>
              </a:ext>
            </a:extLst>
          </p:cNvPr>
          <p:cNvSpPr txBox="1"/>
          <p:nvPr/>
        </p:nvSpPr>
        <p:spPr>
          <a:xfrm>
            <a:off x="1873375" y="6021822"/>
            <a:ext cx="1082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1FA52-EB61-4B45-A479-F11D1DD3D167}"/>
              </a:ext>
            </a:extLst>
          </p:cNvPr>
          <p:cNvSpPr txBox="1"/>
          <p:nvPr/>
        </p:nvSpPr>
        <p:spPr>
          <a:xfrm>
            <a:off x="3348545" y="6021822"/>
            <a:ext cx="116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delete</a:t>
            </a:r>
          </a:p>
        </p:txBody>
      </p:sp>
      <p:pic>
        <p:nvPicPr>
          <p:cNvPr id="11" name="图片 10" descr="85fc5108ba87371f8aa758f9dabae38f">
            <a:extLst>
              <a:ext uri="{FF2B5EF4-FFF2-40B4-BE49-F238E27FC236}">
                <a16:creationId xmlns:a16="http://schemas.microsoft.com/office/drawing/2014/main" id="{556F8B89-879D-4EF9-B62C-C2EC0E1E3B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C215DF-47D6-46DF-B9AA-566983937C0C}"/>
              </a:ext>
            </a:extLst>
          </p:cNvPr>
          <p:cNvSpPr txBox="1"/>
          <p:nvPr/>
        </p:nvSpPr>
        <p:spPr>
          <a:xfrm>
            <a:off x="1396999" y="386080"/>
            <a:ext cx="533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Manage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38288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813" y="1623193"/>
            <a:ext cx="3185585" cy="138499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Personal information: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Remaining points</a:t>
            </a:r>
          </a:p>
          <a:p>
            <a:r>
              <a:rPr lang="en-US" dirty="0"/>
              <a:t>Balance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0257" y="1376971"/>
            <a:ext cx="60752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Punishment for your irregular behavior records 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Relevant courses you should take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Penalty points (just for violation data records)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D6B8F-F3B2-454D-93EB-CE52783D6B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1812" y="3236875"/>
            <a:ext cx="3185586" cy="1997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E7149-C0F8-442B-98EB-D7ACF6FD5C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14783" y="3008187"/>
            <a:ext cx="5274310" cy="2953385"/>
          </a:xfrm>
          <a:prstGeom prst="rect">
            <a:avLst/>
          </a:prstGeom>
        </p:spPr>
      </p:pic>
      <p:pic>
        <p:nvPicPr>
          <p:cNvPr id="10" name="图片 9" descr="85fc5108ba87371f8aa758f9dabae38f">
            <a:extLst>
              <a:ext uri="{FF2B5EF4-FFF2-40B4-BE49-F238E27FC236}">
                <a16:creationId xmlns:a16="http://schemas.microsoft.com/office/drawing/2014/main" id="{96D7EE02-4ABE-45DF-B367-43F2D15E51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85F798-E8AA-4915-A0F3-C81F81FCE76B}"/>
              </a:ext>
            </a:extLst>
          </p:cNvPr>
          <p:cNvSpPr txBox="1"/>
          <p:nvPr/>
        </p:nvSpPr>
        <p:spPr>
          <a:xfrm>
            <a:off x="1396999" y="386080"/>
            <a:ext cx="533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Manage - Query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531244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81" y="1448403"/>
            <a:ext cx="3147095" cy="637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personal information BEFORE deleting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61327" y="1378366"/>
            <a:ext cx="2931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personal information </a:t>
            </a:r>
          </a:p>
          <a:p>
            <a:r>
              <a:rPr lang="en-US" sz="2000" dirty="0"/>
              <a:t>AFTER deleting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E4AE-C42E-4A1D-A1CA-11AA43DDFA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9808" y="2263805"/>
            <a:ext cx="7440452" cy="351885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CB1B143-5DC4-4173-B020-CC59B8568D11}"/>
              </a:ext>
            </a:extLst>
          </p:cNvPr>
          <p:cNvSpPr/>
          <p:nvPr/>
        </p:nvSpPr>
        <p:spPr>
          <a:xfrm>
            <a:off x="1935332" y="2086252"/>
            <a:ext cx="2112885" cy="1461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FC855F-F431-4858-B35C-F6CF33E5ED3B}"/>
              </a:ext>
            </a:extLst>
          </p:cNvPr>
          <p:cNvSpPr/>
          <p:nvPr/>
        </p:nvSpPr>
        <p:spPr>
          <a:xfrm>
            <a:off x="7991383" y="2263805"/>
            <a:ext cx="2112885" cy="1461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AFC9A7-6A83-4AFC-B0AB-473885D22BA4}"/>
              </a:ext>
            </a:extLst>
          </p:cNvPr>
          <p:cNvSpPr/>
          <p:nvPr/>
        </p:nvSpPr>
        <p:spPr>
          <a:xfrm>
            <a:off x="4831881" y="1767327"/>
            <a:ext cx="2336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等线" panose="02010600030101010101" pitchFamily="2" charset="-122"/>
              </a:rPr>
              <a:t>records that you delete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8B66F6-2439-4309-8BB6-BF1E6534524F}"/>
              </a:ext>
            </a:extLst>
          </p:cNvPr>
          <p:cNvSpPr/>
          <p:nvPr/>
        </p:nvSpPr>
        <p:spPr>
          <a:xfrm>
            <a:off x="2257128" y="5846569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等线" panose="02010600030101010101" pitchFamily="2" charset="-122"/>
              </a:rPr>
              <a:t>Notices: You successfully minus your points/ pay the fine/ delete your records</a:t>
            </a:r>
            <a:endParaRPr lang="en-US" dirty="0"/>
          </a:p>
        </p:txBody>
      </p:sp>
      <p:pic>
        <p:nvPicPr>
          <p:cNvPr id="12" name="图片 11" descr="85fc5108ba87371f8aa758f9dabae38f">
            <a:extLst>
              <a:ext uri="{FF2B5EF4-FFF2-40B4-BE49-F238E27FC236}">
                <a16:creationId xmlns:a16="http://schemas.microsoft.com/office/drawing/2014/main" id="{E1C78FC9-3290-4AB4-B2F2-1CCC77A9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070F21A-5E0D-48C1-912C-CD012872340F}"/>
              </a:ext>
            </a:extLst>
          </p:cNvPr>
          <p:cNvSpPr txBox="1"/>
          <p:nvPr/>
        </p:nvSpPr>
        <p:spPr>
          <a:xfrm>
            <a:off x="1396999" y="386080"/>
            <a:ext cx="533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Manage – Delete 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716318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AD5B82-2869-45D1-9DF8-F6E9CABB16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79808" y="2263805"/>
            <a:ext cx="7440452" cy="3518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81" y="1448403"/>
            <a:ext cx="3147095" cy="6378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personal information BEFORE deleting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B1B143-5DC4-4173-B020-CC59B8568D11}"/>
              </a:ext>
            </a:extLst>
          </p:cNvPr>
          <p:cNvSpPr/>
          <p:nvPr/>
        </p:nvSpPr>
        <p:spPr>
          <a:xfrm>
            <a:off x="1935332" y="2086252"/>
            <a:ext cx="2112885" cy="1461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FC855F-F431-4858-B35C-F6CF33E5ED3B}"/>
              </a:ext>
            </a:extLst>
          </p:cNvPr>
          <p:cNvSpPr/>
          <p:nvPr/>
        </p:nvSpPr>
        <p:spPr>
          <a:xfrm>
            <a:off x="7991383" y="2263805"/>
            <a:ext cx="2112885" cy="1461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AFC9A7-6A83-4AFC-B0AB-473885D22BA4}"/>
              </a:ext>
            </a:extLst>
          </p:cNvPr>
          <p:cNvSpPr/>
          <p:nvPr/>
        </p:nvSpPr>
        <p:spPr>
          <a:xfrm>
            <a:off x="4831881" y="1767327"/>
            <a:ext cx="2336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等线" panose="02010600030101010101" pitchFamily="2" charset="-122"/>
              </a:rPr>
              <a:t>records that you delete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8B66F6-2439-4309-8BB6-BF1E6534524F}"/>
              </a:ext>
            </a:extLst>
          </p:cNvPr>
          <p:cNvSpPr/>
          <p:nvPr/>
        </p:nvSpPr>
        <p:spPr>
          <a:xfrm>
            <a:off x="2805173" y="5884751"/>
            <a:ext cx="6389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等线" panose="02010600030101010101" pitchFamily="2" charset="-122"/>
              </a:rPr>
              <a:t>Notices: You must retake the driver’s license first / recharge first</a:t>
            </a:r>
            <a:endParaRPr lang="en-US" dirty="0"/>
          </a:p>
        </p:txBody>
      </p:sp>
      <p:pic>
        <p:nvPicPr>
          <p:cNvPr id="13" name="图片 12" descr="85fc5108ba87371f8aa758f9dabae38f">
            <a:extLst>
              <a:ext uri="{FF2B5EF4-FFF2-40B4-BE49-F238E27FC236}">
                <a16:creationId xmlns:a16="http://schemas.microsoft.com/office/drawing/2014/main" id="{D4D44792-1DFC-45BC-80DE-8A07DD175E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B71948D-AB13-42F8-ADC1-DE86402CA18B}"/>
              </a:ext>
            </a:extLst>
          </p:cNvPr>
          <p:cNvSpPr txBox="1"/>
          <p:nvPr/>
        </p:nvSpPr>
        <p:spPr>
          <a:xfrm>
            <a:off x="1396999" y="386080"/>
            <a:ext cx="533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Manage – Delete 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52757-E4DF-4D5A-90AA-C4E9EE833704}"/>
              </a:ext>
            </a:extLst>
          </p:cNvPr>
          <p:cNvSpPr txBox="1"/>
          <p:nvPr/>
        </p:nvSpPr>
        <p:spPr>
          <a:xfrm>
            <a:off x="8361327" y="1378366"/>
            <a:ext cx="2931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personal information </a:t>
            </a:r>
          </a:p>
          <a:p>
            <a:r>
              <a:rPr lang="en-US" sz="2000" dirty="0"/>
              <a:t>AFTER deleting</a:t>
            </a:r>
          </a:p>
        </p:txBody>
      </p:sp>
    </p:spTree>
    <p:extLst>
      <p:ext uri="{BB962C8B-B14F-4D97-AF65-F5344CB8AC3E}">
        <p14:creationId xmlns:p14="http://schemas.microsoft.com/office/powerpoint/2010/main" val="78294268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82DF09-1250-4484-9A7C-4A082725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82" y="1547951"/>
            <a:ext cx="4676775" cy="1276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72041-D41C-4296-A19B-73735EE3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82" y="3261110"/>
            <a:ext cx="2181225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094628-3D09-4583-9156-799E2EFE1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828" y="492199"/>
            <a:ext cx="4705350" cy="13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CEA9D6-0088-40C7-A6F9-FD17126D9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828" y="2026695"/>
            <a:ext cx="3619500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A3AA95-DFAA-4F9C-A4BB-A723D0184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82" y="4752373"/>
            <a:ext cx="4914900" cy="1419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161A2A-AE22-4642-8CAC-41A7BEF2D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6828" y="3428210"/>
            <a:ext cx="5381625" cy="1304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C337E5-E09B-4C3F-B6DF-7779DE9AC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6828" y="5169346"/>
            <a:ext cx="3733800" cy="904875"/>
          </a:xfrm>
          <a:prstGeom prst="rect">
            <a:avLst/>
          </a:prstGeom>
        </p:spPr>
      </p:pic>
      <p:pic>
        <p:nvPicPr>
          <p:cNvPr id="16" name="图片 15" descr="85fc5108ba87371f8aa758f9dabae38f">
            <a:extLst>
              <a:ext uri="{FF2B5EF4-FFF2-40B4-BE49-F238E27FC236}">
                <a16:creationId xmlns:a16="http://schemas.microsoft.com/office/drawing/2014/main" id="{315B2E1F-4F00-42BD-A2DB-4A83C6B3CC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7F69CC1-4F93-4D01-8C6B-8183284A61C1}"/>
              </a:ext>
            </a:extLst>
          </p:cNvPr>
          <p:cNvSpPr txBox="1"/>
          <p:nvPr/>
        </p:nvSpPr>
        <p:spPr>
          <a:xfrm>
            <a:off x="1396999" y="386080"/>
            <a:ext cx="533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SQL For Manage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08383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6432"/>
            <a:ext cx="10515600" cy="519001"/>
          </a:xfrm>
        </p:spPr>
        <p:txBody>
          <a:bodyPr/>
          <a:lstStyle/>
          <a:p>
            <a:r>
              <a:rPr lang="en-US" dirty="0"/>
              <a:t>Recharge your amount when the balance is insufficient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A77AB-B56B-46D1-ABC8-7E9157CB799D}"/>
              </a:ext>
            </a:extLst>
          </p:cNvPr>
          <p:cNvSpPr txBox="1"/>
          <p:nvPr/>
        </p:nvSpPr>
        <p:spPr>
          <a:xfrm>
            <a:off x="533876" y="2461796"/>
            <a:ext cx="6075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Information needed: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ID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Recharge money number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0FFE8-D46E-476C-8D18-E439AC2E52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876" y="4118455"/>
            <a:ext cx="3185868" cy="1998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7E0247-5659-407C-8BB1-A556A11D6DBC}"/>
              </a:ext>
            </a:extLst>
          </p:cNvPr>
          <p:cNvSpPr txBox="1"/>
          <p:nvPr/>
        </p:nvSpPr>
        <p:spPr>
          <a:xfrm>
            <a:off x="6841725" y="2030909"/>
            <a:ext cx="5107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Notice: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successfully recharge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current amount of your account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462937-2A98-46FB-868D-39B07EEB93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62803" y="4121214"/>
            <a:ext cx="2784226" cy="1995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BAD34-EA7B-4155-9EF7-247414014A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75670" y="4118455"/>
            <a:ext cx="2628900" cy="733425"/>
          </a:xfrm>
          <a:prstGeom prst="rect">
            <a:avLst/>
          </a:prstGeom>
        </p:spPr>
      </p:pic>
      <p:pic>
        <p:nvPicPr>
          <p:cNvPr id="10" name="图片 9" descr="85fc5108ba87371f8aa758f9dabae38f">
            <a:extLst>
              <a:ext uri="{FF2B5EF4-FFF2-40B4-BE49-F238E27FC236}">
                <a16:creationId xmlns:a16="http://schemas.microsoft.com/office/drawing/2014/main" id="{84A948EC-FFB9-49EB-BA50-BD1D0BC08E1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7CBC249-34D1-4A67-AD23-373F13D81BCA}"/>
              </a:ext>
            </a:extLst>
          </p:cNvPr>
          <p:cNvSpPr txBox="1"/>
          <p:nvPr/>
        </p:nvSpPr>
        <p:spPr>
          <a:xfrm>
            <a:off x="1396999" y="386080"/>
            <a:ext cx="533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Recharge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4376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6d6b71c85bfc4ff710bfae0b1c2062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1783080" y="2066925"/>
            <a:ext cx="2622550" cy="2622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02100" y="2767965"/>
            <a:ext cx="5892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Introduction</a:t>
            </a:r>
            <a:endParaRPr lang="en-US" altLang="zh-CN" sz="32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B78F1-A3C7-4626-8DB3-C8BF491A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36" y="1235650"/>
            <a:ext cx="7564718" cy="1839319"/>
          </a:xfrm>
          <a:prstGeom prst="rect">
            <a:avLst/>
          </a:prstGeom>
        </p:spPr>
      </p:pic>
      <p:pic>
        <p:nvPicPr>
          <p:cNvPr id="4" name="图片 3" descr="85fc5108ba87371f8aa758f9dabae38f">
            <a:extLst>
              <a:ext uri="{FF2B5EF4-FFF2-40B4-BE49-F238E27FC236}">
                <a16:creationId xmlns:a16="http://schemas.microsoft.com/office/drawing/2014/main" id="{5DE2C8A3-0F0C-457D-B0D6-6263819CA4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527D1C-88C4-4267-9C55-C19BD510EC2D}"/>
              </a:ext>
            </a:extLst>
          </p:cNvPr>
          <p:cNvSpPr txBox="1"/>
          <p:nvPr/>
        </p:nvSpPr>
        <p:spPr>
          <a:xfrm>
            <a:off x="1396999" y="386080"/>
            <a:ext cx="533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SQL For Recharge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  <p:pic>
        <p:nvPicPr>
          <p:cNvPr id="6" name="图片 5" descr="35524d0e6ef783f409d8eb6285dcf555">
            <a:extLst>
              <a:ext uri="{FF2B5EF4-FFF2-40B4-BE49-F238E27FC236}">
                <a16:creationId xmlns:a16="http://schemas.microsoft.com/office/drawing/2014/main" id="{96260192-15FE-442E-98FF-B82D2E903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09" t="66961" r="209"/>
          <a:stretch/>
        </p:blipFill>
        <p:spPr>
          <a:xfrm>
            <a:off x="1285793" y="3148717"/>
            <a:ext cx="8549005" cy="33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8756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76d6b71c85bfc4ff710bfae0b1c2062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-18000" contrast="36000"/>
          </a:blip>
          <a:stretch>
            <a:fillRect/>
          </a:stretch>
        </p:blipFill>
        <p:spPr>
          <a:xfrm>
            <a:off x="1034626" y="2117724"/>
            <a:ext cx="2622550" cy="2622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33284" y="3013500"/>
            <a:ext cx="732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海报体W12(P)" panose="040B0C00000000000000" charset="-122"/>
                <a:ea typeface="华康海报体W12(P)" panose="040B0C00000000000000" charset="-122"/>
                <a:sym typeface="+mn-ea"/>
              </a:rPr>
              <a:t>Conclusion</a:t>
            </a:r>
            <a:endParaRPr lang="zh-CN" altLang="zh-CN" sz="4800" spc="300" dirty="0">
              <a:solidFill>
                <a:schemeClr val="tx1">
                  <a:lumMod val="85000"/>
                  <a:lumOff val="15000"/>
                </a:schemeClr>
              </a:solidFill>
              <a:latin typeface="华康海报体W12(P)" panose="040B0C00000000000000" charset="-122"/>
              <a:ea typeface="华康海报体W12(P)" panose="040B0C00000000000000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173292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5fc5108ba87371f8aa758f9dabae38f">
            <a:extLst>
              <a:ext uri="{FF2B5EF4-FFF2-40B4-BE49-F238E27FC236}">
                <a16:creationId xmlns:a16="http://schemas.microsoft.com/office/drawing/2014/main" id="{DF43576F-169E-466F-A4BF-08BFDE108E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604915-5A48-4032-BAA8-201CF0628F39}"/>
              </a:ext>
            </a:extLst>
          </p:cNvPr>
          <p:cNvSpPr txBox="1"/>
          <p:nvPr/>
        </p:nvSpPr>
        <p:spPr>
          <a:xfrm>
            <a:off x="1396999" y="386080"/>
            <a:ext cx="5336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Difficulties</a:t>
            </a:r>
          </a:p>
          <a:p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38BFBE-AA6F-43D0-9CD3-7AE317B8CB12}"/>
              </a:ext>
            </a:extLst>
          </p:cNvPr>
          <p:cNvSpPr/>
          <p:nvPr/>
        </p:nvSpPr>
        <p:spPr>
          <a:xfrm>
            <a:off x="1628692" y="2216731"/>
            <a:ext cx="8934616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PHP and html are hard since we are not familiar with them.</a:t>
            </a:r>
            <a:endParaRPr lang="zh-CN" altLang="zh-CN" sz="28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How to convert user-entered content on the webpage to a part of the SQL statement</a:t>
            </a:r>
            <a:endParaRPr lang="zh-CN" altLang="zh-CN" sz="28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SQL code, especially Update</a:t>
            </a:r>
            <a:endParaRPr lang="zh-CN" altLang="zh-CN" sz="2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4085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5fc5108ba87371f8aa758f9dabae38f">
            <a:extLst>
              <a:ext uri="{FF2B5EF4-FFF2-40B4-BE49-F238E27FC236}">
                <a16:creationId xmlns:a16="http://schemas.microsoft.com/office/drawing/2014/main" id="{DF43576F-169E-466F-A4BF-08BFDE108E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604915-5A48-4032-BAA8-201CF0628F39}"/>
              </a:ext>
            </a:extLst>
          </p:cNvPr>
          <p:cNvSpPr txBox="1"/>
          <p:nvPr/>
        </p:nvSpPr>
        <p:spPr>
          <a:xfrm>
            <a:off x="1396999" y="386080"/>
            <a:ext cx="533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Future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38BFBE-AA6F-43D0-9CD3-7AE317B8CB12}"/>
              </a:ext>
            </a:extLst>
          </p:cNvPr>
          <p:cNvSpPr/>
          <p:nvPr/>
        </p:nvSpPr>
        <p:spPr>
          <a:xfrm>
            <a:off x="1628692" y="2216731"/>
            <a:ext cx="8934616" cy="1666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zh-CN" sz="36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situation in real life is more complex than we image. It still need to test more. </a:t>
            </a:r>
            <a:endParaRPr lang="zh-CN" altLang="zh-CN" sz="3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2c22c575b7f48499a1d92615691db9a3">
            <a:extLst>
              <a:ext uri="{FF2B5EF4-FFF2-40B4-BE49-F238E27FC236}">
                <a16:creationId xmlns:a16="http://schemas.microsoft.com/office/drawing/2014/main" id="{C7C03F11-71F5-47E8-830B-2D60B83B32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30000"/>
          </a:blip>
          <a:srcRect l="10" t="65491" r="-10" b="-3057"/>
          <a:stretch>
            <a:fillRect/>
          </a:stretch>
        </p:blipFill>
        <p:spPr>
          <a:xfrm>
            <a:off x="2209043" y="4277677"/>
            <a:ext cx="6191885" cy="23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5894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38BFBE-AA6F-43D0-9CD3-7AE317B8CB12}"/>
              </a:ext>
            </a:extLst>
          </p:cNvPr>
          <p:cNvSpPr/>
          <p:nvPr/>
        </p:nvSpPr>
        <p:spPr>
          <a:xfrm>
            <a:off x="3257384" y="2866959"/>
            <a:ext cx="5495918" cy="1772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zh-CN" sz="36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Safety is the only way home.</a:t>
            </a: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zh-CN" altLang="zh-CN" sz="3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5739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38BFBE-AA6F-43D0-9CD3-7AE317B8CB12}"/>
              </a:ext>
            </a:extLst>
          </p:cNvPr>
          <p:cNvSpPr/>
          <p:nvPr/>
        </p:nvSpPr>
        <p:spPr>
          <a:xfrm>
            <a:off x="3568810" y="2542763"/>
            <a:ext cx="8934616" cy="1772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US" altLang="zh-CN" sz="36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Thanks for listening!!!</a:t>
            </a:r>
          </a:p>
          <a:p>
            <a:pPr lvl="0">
              <a:lnSpc>
                <a:spcPct val="150000"/>
              </a:lnSpc>
              <a:spcAft>
                <a:spcPts val="800"/>
              </a:spcAft>
            </a:pPr>
            <a:endParaRPr lang="zh-CN" altLang="zh-CN" sz="3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47122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c22c575b7f48499a1d92615691db9a3"/>
          <p:cNvPicPr>
            <a:picLocks noChangeAspect="1"/>
          </p:cNvPicPr>
          <p:nvPr/>
        </p:nvPicPr>
        <p:blipFill>
          <a:blip r:embed="rId2">
            <a:lum contrast="30000"/>
          </a:blip>
          <a:srcRect t="31217" b="31217"/>
          <a:stretch>
            <a:fillRect/>
          </a:stretch>
        </p:blipFill>
        <p:spPr>
          <a:xfrm>
            <a:off x="5818560" y="4531995"/>
            <a:ext cx="6191885" cy="2326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4194" y="1917296"/>
            <a:ext cx="5006975" cy="41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According to World Health Organization, the deaths related to the road traffic reach </a:t>
            </a:r>
          </a:p>
          <a:p>
            <a:pPr marL="457200" indent="-4572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1.35 million per year in the global range. And only in China, 250 thousand people die each year due to the traffic accident. </a:t>
            </a:r>
            <a:endParaRPr lang="zh-CN" altLang="en-US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54f6ed6f04228848f9f045d588dd764e"/>
          <p:cNvPicPr>
            <a:picLocks noChangeAspect="1"/>
          </p:cNvPicPr>
          <p:nvPr/>
        </p:nvPicPr>
        <p:blipFill>
          <a:blip r:embed="rId3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6000"/>
          </a:blip>
          <a:srcRect b="34018"/>
          <a:stretch>
            <a:fillRect/>
          </a:stretch>
        </p:blipFill>
        <p:spPr>
          <a:xfrm flipH="1">
            <a:off x="401320" y="-9525"/>
            <a:ext cx="1483995" cy="979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3161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Introduction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F69A66-2BA5-4F7E-807E-00C15B9030AB}"/>
              </a:ext>
            </a:extLst>
          </p:cNvPr>
          <p:cNvSpPr/>
          <p:nvPr/>
        </p:nvSpPr>
        <p:spPr>
          <a:xfrm>
            <a:off x="6104309" y="290707"/>
            <a:ext cx="54282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ome uncivilized behaviors like throwing trash out the window happen from time to time.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of the systems currently only focus on the offensive record such as over-speed, but for those uncivilized behaviors, these kind of systems seldom record. 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4f6ed6f04228848f9f045d588dd764e"/>
          <p:cNvPicPr>
            <a:picLocks noChangeAspect="1"/>
          </p:cNvPicPr>
          <p:nvPr/>
        </p:nvPicPr>
        <p:blipFill>
          <a:blip r:embed="rId2">
            <a:clrChange>
              <a:clrFrom>
                <a:srgbClr val="D3D1D1">
                  <a:alpha val="100000"/>
                </a:srgbClr>
              </a:clrFrom>
              <a:clrTo>
                <a:srgbClr val="D3D1D1">
                  <a:alpha val="100000"/>
                  <a:alpha val="0"/>
                </a:srgbClr>
              </a:clrTo>
            </a:clrChange>
            <a:lum bright="6000"/>
          </a:blip>
          <a:srcRect b="34018"/>
          <a:stretch>
            <a:fillRect/>
          </a:stretch>
        </p:blipFill>
        <p:spPr>
          <a:xfrm flipH="1">
            <a:off x="401320" y="-9525"/>
            <a:ext cx="1483995" cy="979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3161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introduction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75FF7B-95F3-447D-9E40-69A4F45CA99A}"/>
              </a:ext>
            </a:extLst>
          </p:cNvPr>
          <p:cNvSpPr/>
          <p:nvPr/>
        </p:nvSpPr>
        <p:spPr>
          <a:xfrm>
            <a:off x="590665" y="1942054"/>
            <a:ext cx="100777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Not only can show the violation data but also the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uncivilized behavior as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the penalty as well as give the lessons and courses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35524d0e6ef783f409d8eb6285dcf555">
            <a:extLst>
              <a:ext uri="{FF2B5EF4-FFF2-40B4-BE49-F238E27FC236}">
                <a16:creationId xmlns:a16="http://schemas.microsoft.com/office/drawing/2014/main" id="{AD364BE7-1A32-4889-95A1-A2BAA5CE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668"/>
          <a:stretch>
            <a:fillRect/>
          </a:stretch>
        </p:blipFill>
        <p:spPr>
          <a:xfrm>
            <a:off x="1285793" y="4326255"/>
            <a:ext cx="8549005" cy="214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5596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5fc5108ba87371f8aa758f9dabae38f"/>
          <p:cNvPicPr>
            <a:picLocks noChangeAspect="1"/>
          </p:cNvPicPr>
          <p:nvPr/>
        </p:nvPicPr>
        <p:blipFill>
          <a:blip r:embed="rId2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3161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ER</a:t>
            </a:r>
            <a:r>
              <a:rPr lang="zh-CN" altLang="en-US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 </a:t>
            </a:r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model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3D2C9A-0C08-49DF-B96E-25FB4779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4" y="0"/>
            <a:ext cx="12022372" cy="684727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5fc5108ba87371f8aa758f9dabae38f"/>
          <p:cNvPicPr>
            <a:picLocks noChangeAspect="1"/>
          </p:cNvPicPr>
          <p:nvPr/>
        </p:nvPicPr>
        <p:blipFill>
          <a:blip r:embed="rId2">
            <a:clrChange>
              <a:clrFrom>
                <a:srgbClr val="3AD0F9">
                  <a:alpha val="100000"/>
                </a:srgbClr>
              </a:clrFrom>
              <a:clrTo>
                <a:srgbClr val="3AD0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890" y="121285"/>
            <a:ext cx="1048385" cy="1048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6999" y="386080"/>
            <a:ext cx="533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Functional dependency</a:t>
            </a:r>
            <a:endParaRPr lang="zh-CN" altLang="en-US" sz="3200" dirty="0">
              <a:solidFill>
                <a:srgbClr val="262626"/>
              </a:solidFill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689" y="1336040"/>
            <a:ext cx="11254436" cy="3957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ROIB (rid, 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Rcode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fine) have two functional dependency: 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F= { 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recordID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 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Rcode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fine   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Rcode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fine} </a:t>
            </a:r>
          </a:p>
          <a:p>
            <a:pPr>
              <a:lnSpc>
                <a:spcPct val="130000"/>
              </a:lnSpc>
            </a:pPr>
            <a:endParaRPr lang="en-US" altLang="zh-CN" sz="2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This is not in 3rd normal form.</a:t>
            </a:r>
          </a:p>
          <a:p>
            <a:pPr>
              <a:lnSpc>
                <a:spcPct val="130000"/>
              </a:lnSpc>
            </a:pPr>
            <a:endParaRPr lang="en-US" altLang="zh-CN" sz="2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R2 = record = {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recordID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Rcode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} </a:t>
            </a:r>
          </a:p>
          <a:p>
            <a:pPr>
              <a:lnSpc>
                <a:spcPct val="13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R1 = ROIB = { </a:t>
            </a:r>
            <a:r>
              <a:rPr lang="en-US" altLang="zh-CN" sz="2800" dirty="0" err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Rcode</a:t>
            </a:r>
            <a:r>
              <a:rPr lang="en-US" altLang="zh-CN" sz="28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, fine} </a:t>
            </a:r>
            <a:endParaRPr lang="zh-CN" altLang="en-US" sz="2800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4764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c22c575b7f48499a1d92615691db9a3"/>
          <p:cNvPicPr>
            <a:picLocks noChangeAspect="1"/>
          </p:cNvPicPr>
          <p:nvPr/>
        </p:nvPicPr>
        <p:blipFill>
          <a:blip r:embed="rId2">
            <a:lum contrast="30000"/>
          </a:blip>
          <a:srcRect l="10" t="65491" r="-10" b="-3057"/>
          <a:stretch>
            <a:fillRect/>
          </a:stretch>
        </p:blipFill>
        <p:spPr>
          <a:xfrm>
            <a:off x="-494030" y="2557145"/>
            <a:ext cx="6191885" cy="2326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06415" y="586047"/>
            <a:ext cx="7117715" cy="5804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ROUB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Rcode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fine)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ROVD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Rcode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fine,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penalty_point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Camera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cameraID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location)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Car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LicensePlateNumber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Type)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User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userID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userName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points)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Account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accountID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amount)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Course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Course_code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CourseURL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Correspond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Rname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Course_code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Shoot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recordID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cameraID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date)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Crime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recordID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license plate number)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Own (license plate number, type,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userID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)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Have (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userID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accountID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ea typeface="华康海报体W12(P)" panose="040B0C00000000000000" charset="-122"/>
              </a:rPr>
              <a:t>Record(</a:t>
            </a:r>
            <a:r>
              <a:rPr lang="en-US" altLang="zh-CN" dirty="0" err="1">
                <a:ea typeface="华康海报体W12(P)" panose="040B0C00000000000000" charset="-122"/>
              </a:rPr>
              <a:t>recordID</a:t>
            </a:r>
            <a:r>
              <a:rPr lang="en-US" altLang="zh-CN" dirty="0">
                <a:ea typeface="华康海报体W12(P)" panose="040B0C00000000000000" charset="-122"/>
              </a:rPr>
              <a:t>, </a:t>
            </a:r>
            <a:r>
              <a:rPr lang="en-US" altLang="zh-CN" dirty="0" err="1">
                <a:ea typeface="华康海报体W12(P)" panose="040B0C00000000000000" charset="-122"/>
              </a:rPr>
              <a:t>Rcode</a:t>
            </a:r>
            <a:r>
              <a:rPr lang="en-US" altLang="zh-CN" dirty="0">
                <a:ea typeface="华康海报体W12(P)" panose="040B0C00000000000000" charset="-122"/>
              </a:rPr>
              <a:t> )</a:t>
            </a:r>
            <a:endParaRPr lang="zh-CN" altLang="en-US" dirty="0"/>
          </a:p>
        </p:txBody>
      </p:sp>
      <p:pic>
        <p:nvPicPr>
          <p:cNvPr id="4" name="图片 3" descr="d182beef37c80478deb7548de1a991fb"/>
          <p:cNvPicPr>
            <a:picLocks noChangeAspect="1"/>
          </p:cNvPicPr>
          <p:nvPr/>
        </p:nvPicPr>
        <p:blipFill>
          <a:blip r:embed="rId3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21285"/>
            <a:ext cx="1113155" cy="1113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3161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Schema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3873" y="970855"/>
            <a:ext cx="7117715" cy="6247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Rcode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fine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Rcode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fine,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penalty_point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cameraID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location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LicensePlateNumber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Type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userID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 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userName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points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accountID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 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amount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Course_code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 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CourseURL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Rcode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 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Course_code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recordID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 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cameraID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, date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recordID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  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license plate number </a:t>
            </a: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license plate number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  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type,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userID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userID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  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accountID</a:t>
            </a:r>
            <a:r>
              <a:rPr lang="en-US" altLang="zh-CN" dirty="0">
                <a:latin typeface="华康海报体W12(P)" panose="040B0C00000000000000" charset="-122"/>
                <a:ea typeface="华康海报体W12(P)" panose="040B0C00000000000000" charset="-122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recordID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latin typeface="华康海报体W12(P)" panose="040B0C00000000000000" charset="-122"/>
                <a:ea typeface="华康海报体W12(P)" panose="040B0C00000000000000" charset="-122"/>
              </a:rPr>
              <a:t>Rcode</a:t>
            </a:r>
            <a:endParaRPr lang="en-US" altLang="zh-CN" dirty="0">
              <a:latin typeface="华康海报体W12(P)" panose="040B0C00000000000000" charset="-122"/>
              <a:ea typeface="华康海报体W12(P)" panose="040B0C00000000000000" charset="-122"/>
            </a:endParaRPr>
          </a:p>
          <a:p>
            <a:pPr>
              <a:lnSpc>
                <a:spcPct val="160000"/>
              </a:lnSpc>
            </a:pPr>
            <a:endParaRPr lang="zh-CN" altLang="en-US" dirty="0"/>
          </a:p>
        </p:txBody>
      </p:sp>
      <p:pic>
        <p:nvPicPr>
          <p:cNvPr id="4" name="图片 3" descr="d182beef37c80478deb7548de1a991fb"/>
          <p:cNvPicPr>
            <a:picLocks noChangeAspect="1"/>
          </p:cNvPicPr>
          <p:nvPr/>
        </p:nvPicPr>
        <p:blipFill>
          <a:blip r:embed="rId2">
            <a:clrChange>
              <a:clrFrom>
                <a:srgbClr val="28A5C6">
                  <a:alpha val="100000"/>
                </a:srgbClr>
              </a:clrFrom>
              <a:clrTo>
                <a:srgbClr val="28A5C6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83845" y="121285"/>
            <a:ext cx="1113155" cy="1113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386080"/>
            <a:ext cx="518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62626"/>
                </a:solidFill>
                <a:latin typeface="华康海报体W12(P)" panose="040B0C00000000000000" charset="-122"/>
                <a:ea typeface="华康海报体W12(P)" panose="040B0C00000000000000" charset="-122"/>
              </a:rPr>
              <a:t>Functional dependency</a:t>
            </a:r>
          </a:p>
        </p:txBody>
      </p:sp>
      <p:pic>
        <p:nvPicPr>
          <p:cNvPr id="6" name="图片 5" descr="2c22c575b7f48499a1d92615691db9a3">
            <a:extLst>
              <a:ext uri="{FF2B5EF4-FFF2-40B4-BE49-F238E27FC236}">
                <a16:creationId xmlns:a16="http://schemas.microsoft.com/office/drawing/2014/main" id="{539DC240-2C26-4E3C-AE8F-F93232CB37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30000"/>
          </a:blip>
          <a:srcRect l="10" t="65491" r="-10" b="-3057"/>
          <a:stretch>
            <a:fillRect/>
          </a:stretch>
        </p:blipFill>
        <p:spPr>
          <a:xfrm>
            <a:off x="4872730" y="2265997"/>
            <a:ext cx="6191885" cy="23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6573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1093</Words>
  <Application>Microsoft Office PowerPoint</Application>
  <PresentationFormat>宽屏</PresentationFormat>
  <Paragraphs>230</Paragraphs>
  <Slides>35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华康海报体W12(P)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李欣岳</dc:creator>
  <cp:keywords/>
  <dc:description>风云办公 http://www.ppt118.com</dc:description>
  <cp:lastModifiedBy>欣岳 李</cp:lastModifiedBy>
  <cp:revision>22</cp:revision>
  <dcterms:created xsi:type="dcterms:W3CDTF">2015-05-05T08:02:00Z</dcterms:created>
  <dcterms:modified xsi:type="dcterms:W3CDTF">2019-06-04T03:49:37Z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